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274" r:id="rId5"/>
    <p:sldId id="308" r:id="rId6"/>
    <p:sldId id="309" r:id="rId7"/>
    <p:sldId id="310" r:id="rId8"/>
    <p:sldId id="311" r:id="rId9"/>
    <p:sldId id="312" r:id="rId10"/>
    <p:sldId id="31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925077-E26F-4D47-B434-8D931A7282FE}">
          <p14:sldIdLst>
            <p14:sldId id="274"/>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71B9E4"/>
    <a:srgbClr val="4CCE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19" autoAdjust="0"/>
  </p:normalViewPr>
  <p:slideViewPr>
    <p:cSldViewPr snapToGrid="0">
      <p:cViewPr varScale="1">
        <p:scale>
          <a:sx n="67" d="100"/>
          <a:sy n="67" d="100"/>
        </p:scale>
        <p:origin x="609"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6/24/2022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6/24/2022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6/24/2022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6/24/2022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6/24/2022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6/24/2022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rwbell900@gmail.com" TargetMode="Externa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35F6A7-D455-ED16-FA80-27D64548B3D9}"/>
              </a:ext>
            </a:extLst>
          </p:cNvPr>
          <p:cNvPicPr>
            <a:picLocks noChangeAspect="1"/>
          </p:cNvPicPr>
          <p:nvPr/>
        </p:nvPicPr>
        <p:blipFill>
          <a:blip r:embed="rId3"/>
          <a:stretch>
            <a:fillRect/>
          </a:stretch>
        </p:blipFill>
        <p:spPr>
          <a:xfrm>
            <a:off x="-17928" y="0"/>
            <a:ext cx="12192000" cy="6858000"/>
          </a:xfrm>
          <a:prstGeom prst="rect">
            <a:avLst/>
          </a:prstGeom>
        </p:spPr>
      </p:pic>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63133" y="2158970"/>
            <a:ext cx="10292164" cy="590321"/>
          </a:xfrm>
        </p:spPr>
        <p:txBody>
          <a:bodyPr>
            <a:normAutofit/>
          </a:bodyPr>
          <a:lstStyle/>
          <a:p>
            <a:r>
              <a:rPr lang="en-US" sz="16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the method of funding </a:t>
            </a:r>
            <a:r>
              <a:rPr lang="en-US" dirty="0">
                <a:solidFill>
                  <a:srgbClr val="71B9E4"/>
                </a:solidFill>
              </a:rPr>
              <a:t>Carbon credits    blockchain    NFT    WEB </a:t>
            </a:r>
            <a:r>
              <a:rPr lang="en-US" dirty="0" err="1">
                <a:solidFill>
                  <a:srgbClr val="71B9E4"/>
                </a:solidFill>
              </a:rPr>
              <a:t>ui</a:t>
            </a:r>
            <a:endParaRPr lang="en-US" sz="1600" dirty="0">
              <a:solidFill>
                <a:srgbClr val="71B9E4"/>
              </a:solidFill>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0" y="1649815"/>
            <a:ext cx="12191980" cy="653990"/>
          </a:xfrm>
          <a:noFill/>
        </p:spPr>
        <p:txBody>
          <a:bodyPr>
            <a:normAutofit fontScale="90000"/>
          </a:bodyPr>
          <a:lstStyle/>
          <a:p>
            <a:pPr algn="ctr"/>
            <a:r>
              <a:rPr lang="en-US" sz="4000" dirty="0">
                <a:solidFill>
                  <a:schemeClr val="tx1"/>
                </a:solidFill>
              </a:rPr>
              <a:t>      </a:t>
            </a:r>
            <a:br>
              <a:rPr lang="en-US" sz="4000" dirty="0">
                <a:solidFill>
                  <a:schemeClr val="tx1"/>
                </a:solidFill>
              </a:rPr>
            </a:br>
            <a:r>
              <a:rPr lang="en-US" sz="4000" dirty="0">
                <a:solidFill>
                  <a:schemeClr val="tx1"/>
                </a:solidFill>
                <a:latin typeface="Avenir Next LT Pro Light" panose="020B0304020202020204" pitchFamily="34" charset="0"/>
              </a:rPr>
              <a:t>renewables project funding &amp; MANAGEMENT</a:t>
            </a:r>
          </a:p>
        </p:txBody>
      </p:sp>
      <p:pic>
        <p:nvPicPr>
          <p:cNvPr id="7" name="Picture 6">
            <a:extLst>
              <a:ext uri="{FF2B5EF4-FFF2-40B4-BE49-F238E27FC236}">
                <a16:creationId xmlns:a16="http://schemas.microsoft.com/office/drawing/2014/main" id="{E02F4D8F-794D-C2A4-299E-491B85741989}"/>
              </a:ext>
            </a:extLst>
          </p:cNvPr>
          <p:cNvPicPr>
            <a:picLocks noChangeAspect="1"/>
          </p:cNvPicPr>
          <p:nvPr/>
        </p:nvPicPr>
        <p:blipFill>
          <a:blip r:embed="rId4"/>
          <a:stretch>
            <a:fillRect/>
          </a:stretch>
        </p:blipFill>
        <p:spPr>
          <a:xfrm>
            <a:off x="665018" y="5929685"/>
            <a:ext cx="4035560" cy="880874"/>
          </a:xfrm>
          <a:prstGeom prst="rect">
            <a:avLst/>
          </a:prstGeom>
        </p:spPr>
      </p:pic>
      <p:pic>
        <p:nvPicPr>
          <p:cNvPr id="10" name="Picture 9">
            <a:extLst>
              <a:ext uri="{FF2B5EF4-FFF2-40B4-BE49-F238E27FC236}">
                <a16:creationId xmlns:a16="http://schemas.microsoft.com/office/drawing/2014/main" id="{4DDFC0B7-60CE-EA34-A511-FB650E117A4A}"/>
              </a:ext>
            </a:extLst>
          </p:cNvPr>
          <p:cNvPicPr>
            <a:picLocks noChangeAspect="1"/>
          </p:cNvPicPr>
          <p:nvPr/>
        </p:nvPicPr>
        <p:blipFill>
          <a:blip r:embed="rId5"/>
          <a:stretch>
            <a:fillRect/>
          </a:stretch>
        </p:blipFill>
        <p:spPr>
          <a:xfrm>
            <a:off x="10616541" y="5878231"/>
            <a:ext cx="861061" cy="829057"/>
          </a:xfrm>
          <a:prstGeom prst="rect">
            <a:avLst/>
          </a:prstGeom>
        </p:spPr>
      </p:pic>
      <p:cxnSp>
        <p:nvCxnSpPr>
          <p:cNvPr id="14" name="Straight Connector 13">
            <a:extLst>
              <a:ext uri="{FF2B5EF4-FFF2-40B4-BE49-F238E27FC236}">
                <a16:creationId xmlns:a16="http://schemas.microsoft.com/office/drawing/2014/main" id="{0ABC2E87-8E84-7280-52D1-32800C8675CA}"/>
              </a:ext>
            </a:extLst>
          </p:cNvPr>
          <p:cNvCxnSpPr/>
          <p:nvPr/>
        </p:nvCxnSpPr>
        <p:spPr>
          <a:xfrm>
            <a:off x="570016" y="2232544"/>
            <a:ext cx="1109551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91BA-E360-B096-773F-88B14AD82AA1}"/>
              </a:ext>
            </a:extLst>
          </p:cNvPr>
          <p:cNvSpPr>
            <a:spLocks noGrp="1"/>
          </p:cNvSpPr>
          <p:nvPr>
            <p:ph type="title"/>
          </p:nvPr>
        </p:nvSpPr>
        <p:spPr>
          <a:xfrm>
            <a:off x="767857" y="933450"/>
            <a:ext cx="3031852" cy="452005"/>
          </a:xfrm>
        </p:spPr>
        <p:txBody>
          <a:bodyPr>
            <a:normAutofit fontScale="90000"/>
          </a:bodyPr>
          <a:lstStyle/>
          <a:p>
            <a:r>
              <a:rPr lang="en-US" altLang="ja-JP" dirty="0"/>
              <a:t>OVERVIEW</a:t>
            </a:r>
            <a:endParaRPr lang="en-US" dirty="0"/>
          </a:p>
        </p:txBody>
      </p:sp>
      <p:pic>
        <p:nvPicPr>
          <p:cNvPr id="6" name="Content Placeholder 5">
            <a:extLst>
              <a:ext uri="{FF2B5EF4-FFF2-40B4-BE49-F238E27FC236}">
                <a16:creationId xmlns:a16="http://schemas.microsoft.com/office/drawing/2014/main" id="{6FBD36E3-0A5B-5BD1-B7C1-C420E86D3D56}"/>
              </a:ext>
            </a:extLst>
          </p:cNvPr>
          <p:cNvPicPr>
            <a:picLocks noGrp="1" noChangeAspect="1"/>
          </p:cNvPicPr>
          <p:nvPr>
            <p:ph idx="1"/>
          </p:nvPr>
        </p:nvPicPr>
        <p:blipFill>
          <a:blip r:embed="rId2"/>
          <a:stretch>
            <a:fillRect/>
          </a:stretch>
        </p:blipFill>
        <p:spPr>
          <a:xfrm>
            <a:off x="4900613" y="1291961"/>
            <a:ext cx="6651625" cy="4434416"/>
          </a:xfrm>
        </p:spPr>
      </p:pic>
      <p:sp>
        <p:nvSpPr>
          <p:cNvPr id="4" name="Text Placeholder 3">
            <a:extLst>
              <a:ext uri="{FF2B5EF4-FFF2-40B4-BE49-F238E27FC236}">
                <a16:creationId xmlns:a16="http://schemas.microsoft.com/office/drawing/2014/main" id="{54251DE3-98D4-D1AF-EB33-2B5BD82AF571}"/>
              </a:ext>
            </a:extLst>
          </p:cNvPr>
          <p:cNvSpPr>
            <a:spLocks noGrp="1"/>
          </p:cNvSpPr>
          <p:nvPr>
            <p:ph type="body" sz="half" idx="2"/>
          </p:nvPr>
        </p:nvSpPr>
        <p:spPr>
          <a:xfrm>
            <a:off x="767857" y="1630878"/>
            <a:ext cx="3031852" cy="4207168"/>
          </a:xfrm>
        </p:spPr>
        <p:txBody>
          <a:bodyPr>
            <a:normAutofit fontScale="92500" lnSpcReduction="20000"/>
          </a:bodyPr>
          <a:lstStyle/>
          <a:p>
            <a:r>
              <a:rPr lang="en-US" sz="1800" dirty="0" err="1">
                <a:solidFill>
                  <a:schemeClr val="bg2">
                    <a:lumMod val="90000"/>
                  </a:schemeClr>
                </a:solidFill>
                <a:effectLst/>
                <a:latin typeface="Calibri" panose="020F0502020204030204" pitchFamily="34" charset="0"/>
                <a:ea typeface="Yu Mincho" panose="02020400000000000000" pitchFamily="18" charset="-128"/>
                <a:cs typeface="Times New Roman" panose="02020603050405020304" pitchFamily="18" charset="0"/>
              </a:rPr>
              <a:t>rProFund</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will use blockchain technologies to create a more efficient way to identify, fund and track renewable projects.  It will combine an HTML user interface with smart contracts to produce a listing and tracking mechanism that will make all pertinent data about a renewable project transparently available by memorializing it on the blockchain.  Special attention will be paid describing and managing carbon credits associated with a project, including type and status of those credits.</a:t>
            </a:r>
          </a:p>
          <a:p>
            <a:endParaRPr lang="en-US" dirty="0"/>
          </a:p>
        </p:txBody>
      </p:sp>
    </p:spTree>
    <p:extLst>
      <p:ext uri="{BB962C8B-B14F-4D97-AF65-F5344CB8AC3E}">
        <p14:creationId xmlns:p14="http://schemas.microsoft.com/office/powerpoint/2010/main" val="337758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8ABB85-655C-B0B5-DD87-29E7509AB587}"/>
              </a:ext>
            </a:extLst>
          </p:cNvPr>
          <p:cNvSpPr>
            <a:spLocks noGrp="1"/>
          </p:cNvSpPr>
          <p:nvPr>
            <p:ph type="ctrTitle"/>
          </p:nvPr>
        </p:nvSpPr>
        <p:spPr>
          <a:xfrm>
            <a:off x="599227" y="573128"/>
            <a:ext cx="10993549" cy="428359"/>
          </a:xfrm>
        </p:spPr>
        <p:txBody>
          <a:bodyPr>
            <a:normAutofit/>
          </a:bodyPr>
          <a:lstStyle/>
          <a:p>
            <a:r>
              <a:rPr lang="en-US" altLang="ja-JP" sz="2200" dirty="0"/>
              <a:t>Funding mechanisms</a:t>
            </a:r>
            <a:endParaRPr lang="en-US" sz="2200" dirty="0"/>
          </a:p>
        </p:txBody>
      </p:sp>
      <p:sp>
        <p:nvSpPr>
          <p:cNvPr id="8" name="Subtitle 7">
            <a:extLst>
              <a:ext uri="{FF2B5EF4-FFF2-40B4-BE49-F238E27FC236}">
                <a16:creationId xmlns:a16="http://schemas.microsoft.com/office/drawing/2014/main" id="{3DD5021D-AFF3-423E-D84B-F1A616276F29}"/>
              </a:ext>
            </a:extLst>
          </p:cNvPr>
          <p:cNvSpPr>
            <a:spLocks noGrp="1"/>
          </p:cNvSpPr>
          <p:nvPr>
            <p:ph type="subTitle" idx="1"/>
          </p:nvPr>
        </p:nvSpPr>
        <p:spPr>
          <a:xfrm>
            <a:off x="599227" y="1001487"/>
            <a:ext cx="10993546" cy="1852549"/>
          </a:xfrm>
        </p:spPr>
        <p:txBody>
          <a:bodyPr>
            <a:normAutofit fontScale="92500" lnSpcReduction="20000"/>
          </a:bodyPr>
          <a:lstStyle/>
          <a:p>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WhAtever</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the method of funding, we will be providing a step-by-step system to identify projects, identify carbon credit creation and registration for the project</a:t>
            </a:r>
            <a:r>
              <a:rPr lang="ja-JP" altLang="en-US" sz="1800" dirty="0">
                <a:effectLst/>
                <a:latin typeface="Calibri" panose="020F0502020204030204" pitchFamily="34" charset="0"/>
                <a:ea typeface="Yu Mincho" panose="02020400000000000000" pitchFamily="18" charset="-128"/>
                <a:cs typeface="Times New Roman" panose="02020603050405020304" pitchFamily="18" charset="0"/>
              </a:rPr>
              <a:t>．</a:t>
            </a:r>
            <a:r>
              <a:rPr lang="en-US" altLang="ja-JP" sz="1800" dirty="0">
                <a:effectLst/>
                <a:latin typeface="Calibri" panose="020F0502020204030204" pitchFamily="34" charset="0"/>
                <a:ea typeface="Yu Mincho" panose="02020400000000000000" pitchFamily="18" charset="-128"/>
                <a:cs typeface="Times New Roman" panose="02020603050405020304" pitchFamily="18" charset="0"/>
              </a:rPr>
              <a:t>We will also</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identify grants that may be available and estimated timing on those grants, private sources of funding including debt and grant, and carbon credit sale sources including NFT encapsulation, with Token creation when the credits are actually issued via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FlowCarbon’s</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Carbon offset Tokens.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FlowCarbon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will also help us in registering and verifying all existing Carbon Credits available.  We will pursue all funding sources that exist, most likely in one of the categories </a:t>
            </a:r>
            <a:r>
              <a:rPr lang="en-US" sz="1800" dirty="0">
                <a:latin typeface="Calibri" panose="020F0502020204030204" pitchFamily="34" charset="0"/>
                <a:ea typeface="Yu Mincho" panose="02020400000000000000" pitchFamily="18" charset="-128"/>
                <a:cs typeface="Times New Roman" panose="02020603050405020304" pitchFamily="18" charset="0"/>
              </a:rPr>
              <a:t>listed below</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a:t>
            </a:r>
          </a:p>
          <a:p>
            <a:endParaRPr lang="en-US" dirty="0"/>
          </a:p>
        </p:txBody>
      </p:sp>
      <p:sp>
        <p:nvSpPr>
          <p:cNvPr id="9" name="Oval 8">
            <a:extLst>
              <a:ext uri="{FF2B5EF4-FFF2-40B4-BE49-F238E27FC236}">
                <a16:creationId xmlns:a16="http://schemas.microsoft.com/office/drawing/2014/main" id="{AE221356-144A-BEB8-8BB2-AAE41D4D8E2C}"/>
              </a:ext>
            </a:extLst>
          </p:cNvPr>
          <p:cNvSpPr/>
          <p:nvPr/>
        </p:nvSpPr>
        <p:spPr>
          <a:xfrm>
            <a:off x="1147473"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99C7CE-2C47-5E67-9D0C-D7199D115115}"/>
              </a:ext>
            </a:extLst>
          </p:cNvPr>
          <p:cNvSpPr/>
          <p:nvPr/>
        </p:nvSpPr>
        <p:spPr>
          <a:xfrm>
            <a:off x="3236249"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806EC77-A782-7E33-7168-2EE3CA949E7E}"/>
              </a:ext>
            </a:extLst>
          </p:cNvPr>
          <p:cNvSpPr/>
          <p:nvPr/>
        </p:nvSpPr>
        <p:spPr>
          <a:xfrm>
            <a:off x="5325025"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26E340-DE85-4286-1E03-6BB83E7D373B}"/>
              </a:ext>
            </a:extLst>
          </p:cNvPr>
          <p:cNvSpPr/>
          <p:nvPr/>
        </p:nvSpPr>
        <p:spPr>
          <a:xfrm>
            <a:off x="7413801"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B4B462F-BB72-9C77-CAD0-C69D3C8F7D5A}"/>
              </a:ext>
            </a:extLst>
          </p:cNvPr>
          <p:cNvSpPr/>
          <p:nvPr/>
        </p:nvSpPr>
        <p:spPr>
          <a:xfrm>
            <a:off x="9502577" y="3433486"/>
            <a:ext cx="1479176" cy="147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A3D3D30-B2C2-A82D-A125-9DBB76E416BA}"/>
              </a:ext>
            </a:extLst>
          </p:cNvPr>
          <p:cNvPicPr>
            <a:picLocks noChangeAspect="1"/>
          </p:cNvPicPr>
          <p:nvPr/>
        </p:nvPicPr>
        <p:blipFill>
          <a:blip r:embed="rId2"/>
          <a:stretch>
            <a:fillRect/>
          </a:stretch>
        </p:blipFill>
        <p:spPr>
          <a:xfrm>
            <a:off x="1478804" y="3648188"/>
            <a:ext cx="704102" cy="1196759"/>
          </a:xfrm>
          <a:prstGeom prst="rect">
            <a:avLst/>
          </a:prstGeom>
        </p:spPr>
      </p:pic>
      <p:pic>
        <p:nvPicPr>
          <p:cNvPr id="17" name="Picture 16">
            <a:extLst>
              <a:ext uri="{FF2B5EF4-FFF2-40B4-BE49-F238E27FC236}">
                <a16:creationId xmlns:a16="http://schemas.microsoft.com/office/drawing/2014/main" id="{95E64F61-21D8-A39D-ED60-D2E9560BD2F1}"/>
              </a:ext>
            </a:extLst>
          </p:cNvPr>
          <p:cNvPicPr>
            <a:picLocks noChangeAspect="1"/>
          </p:cNvPicPr>
          <p:nvPr/>
        </p:nvPicPr>
        <p:blipFill>
          <a:blip r:embed="rId3"/>
          <a:stretch>
            <a:fillRect/>
          </a:stretch>
        </p:blipFill>
        <p:spPr>
          <a:xfrm>
            <a:off x="9873558" y="3638935"/>
            <a:ext cx="673417" cy="1020700"/>
          </a:xfrm>
          <a:prstGeom prst="rect">
            <a:avLst/>
          </a:prstGeom>
        </p:spPr>
      </p:pic>
      <p:pic>
        <p:nvPicPr>
          <p:cNvPr id="19" name="Picture 18">
            <a:extLst>
              <a:ext uri="{FF2B5EF4-FFF2-40B4-BE49-F238E27FC236}">
                <a16:creationId xmlns:a16="http://schemas.microsoft.com/office/drawing/2014/main" id="{55D65D08-5F10-24E3-BA6F-DE225AE25C7A}"/>
              </a:ext>
            </a:extLst>
          </p:cNvPr>
          <p:cNvPicPr>
            <a:picLocks noChangeAspect="1"/>
          </p:cNvPicPr>
          <p:nvPr/>
        </p:nvPicPr>
        <p:blipFill>
          <a:blip r:embed="rId4"/>
          <a:stretch>
            <a:fillRect/>
          </a:stretch>
        </p:blipFill>
        <p:spPr>
          <a:xfrm>
            <a:off x="7470069" y="3489754"/>
            <a:ext cx="1366639" cy="1366639"/>
          </a:xfrm>
          <a:prstGeom prst="rect">
            <a:avLst/>
          </a:prstGeom>
        </p:spPr>
      </p:pic>
      <p:pic>
        <p:nvPicPr>
          <p:cNvPr id="21" name="Picture 20">
            <a:extLst>
              <a:ext uri="{FF2B5EF4-FFF2-40B4-BE49-F238E27FC236}">
                <a16:creationId xmlns:a16="http://schemas.microsoft.com/office/drawing/2014/main" id="{4CD1BDBF-39CA-74B7-B47F-47513D756E14}"/>
              </a:ext>
            </a:extLst>
          </p:cNvPr>
          <p:cNvPicPr>
            <a:picLocks noChangeAspect="1"/>
          </p:cNvPicPr>
          <p:nvPr/>
        </p:nvPicPr>
        <p:blipFill>
          <a:blip r:embed="rId5"/>
          <a:stretch>
            <a:fillRect/>
          </a:stretch>
        </p:blipFill>
        <p:spPr>
          <a:xfrm>
            <a:off x="5689713" y="3590148"/>
            <a:ext cx="812574" cy="1031769"/>
          </a:xfrm>
          <a:prstGeom prst="rect">
            <a:avLst/>
          </a:prstGeom>
        </p:spPr>
      </p:pic>
      <p:pic>
        <p:nvPicPr>
          <p:cNvPr id="23" name="Picture 22">
            <a:extLst>
              <a:ext uri="{FF2B5EF4-FFF2-40B4-BE49-F238E27FC236}">
                <a16:creationId xmlns:a16="http://schemas.microsoft.com/office/drawing/2014/main" id="{03F992FD-C5CC-0E41-1FC1-673CCB57EB66}"/>
              </a:ext>
            </a:extLst>
          </p:cNvPr>
          <p:cNvPicPr>
            <a:picLocks noChangeAspect="1"/>
          </p:cNvPicPr>
          <p:nvPr/>
        </p:nvPicPr>
        <p:blipFill>
          <a:blip r:embed="rId6"/>
          <a:stretch>
            <a:fillRect/>
          </a:stretch>
        </p:blipFill>
        <p:spPr>
          <a:xfrm rot="19794981">
            <a:off x="3405459" y="3717914"/>
            <a:ext cx="985118" cy="776236"/>
          </a:xfrm>
          <a:prstGeom prst="rect">
            <a:avLst/>
          </a:prstGeom>
        </p:spPr>
      </p:pic>
      <p:sp>
        <p:nvSpPr>
          <p:cNvPr id="28" name="TextBox 27">
            <a:extLst>
              <a:ext uri="{FF2B5EF4-FFF2-40B4-BE49-F238E27FC236}">
                <a16:creationId xmlns:a16="http://schemas.microsoft.com/office/drawing/2014/main" id="{0E99BCD0-D55B-969D-90FC-987673810EFB}"/>
              </a:ext>
            </a:extLst>
          </p:cNvPr>
          <p:cNvSpPr txBox="1"/>
          <p:nvPr/>
        </p:nvSpPr>
        <p:spPr>
          <a:xfrm>
            <a:off x="849220" y="5006792"/>
            <a:ext cx="1963270" cy="877163"/>
          </a:xfrm>
          <a:prstGeom prst="rect">
            <a:avLst/>
          </a:prstGeom>
          <a:noFill/>
        </p:spPr>
        <p:txBody>
          <a:bodyPr wrap="square" rtlCol="0">
            <a:spAutoFit/>
          </a:bodyPr>
          <a:lstStyle/>
          <a:p>
            <a:pPr algn="ctr"/>
            <a:r>
              <a:rPr lang="en-US" sz="17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Sale of Verified, Registered Carbon Credits</a:t>
            </a:r>
            <a:endParaRPr lang="en-US" sz="1700"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AD67AE5-A9E0-9805-A3FC-7F4B3B797482}"/>
              </a:ext>
            </a:extLst>
          </p:cNvPr>
          <p:cNvSpPr txBox="1"/>
          <p:nvPr/>
        </p:nvSpPr>
        <p:spPr>
          <a:xfrm>
            <a:off x="2994202" y="5006792"/>
            <a:ext cx="1963270" cy="923330"/>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Private Lending/Venture Capital</a:t>
            </a:r>
            <a:endParaRPr lang="en-US" sz="1700" dirty="0">
              <a:solidFill>
                <a:schemeClr val="bg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E3C206A-ADFB-66C3-B28E-382D367F610F}"/>
              </a:ext>
            </a:extLst>
          </p:cNvPr>
          <p:cNvSpPr txBox="1"/>
          <p:nvPr/>
        </p:nvSpPr>
        <p:spPr>
          <a:xfrm>
            <a:off x="5114365" y="5006791"/>
            <a:ext cx="1963270" cy="646331"/>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Non-Profit fund raising</a:t>
            </a:r>
            <a:endParaRPr lang="en-US" sz="1700" dirty="0">
              <a:solidFill>
                <a:schemeClr val="bg1"/>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E9AFFDAC-D4A7-2F6E-1BEC-5D12E838BAE0}"/>
              </a:ext>
            </a:extLst>
          </p:cNvPr>
          <p:cNvSpPr txBox="1"/>
          <p:nvPr/>
        </p:nvSpPr>
        <p:spPr>
          <a:xfrm>
            <a:off x="7117976" y="5006791"/>
            <a:ext cx="1963270" cy="1200329"/>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Grants – including private, State and Federal Government</a:t>
            </a:r>
            <a:endParaRPr lang="en-US" sz="1700" dirty="0">
              <a:solidFill>
                <a:schemeClr val="bg1"/>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8A91ADD-63AF-16F2-214F-714B6D29A0B4}"/>
              </a:ext>
            </a:extLst>
          </p:cNvPr>
          <p:cNvSpPr txBox="1"/>
          <p:nvPr/>
        </p:nvSpPr>
        <p:spPr>
          <a:xfrm>
            <a:off x="9260530" y="5006791"/>
            <a:ext cx="1963270" cy="1200329"/>
          </a:xfrm>
          <a:prstGeom prst="rect">
            <a:avLst/>
          </a:prstGeom>
          <a:noFill/>
        </p:spPr>
        <p:txBody>
          <a:bodyPr wrap="square" rtlCol="0">
            <a:spAutoFit/>
          </a:bodyPr>
          <a:lstStyle/>
          <a:p>
            <a:pPr algn="ctr"/>
            <a:r>
              <a:rPr lang="en-US"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Sale of verified, registered, but not yet issued or offset carbon credits</a:t>
            </a:r>
            <a:endParaRPr lang="en-US" sz="17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65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B71624-AC3F-D99B-CC7F-DF0D8CCC3B2E}"/>
              </a:ext>
            </a:extLst>
          </p:cNvPr>
          <p:cNvPicPr>
            <a:picLocks noChangeAspect="1"/>
          </p:cNvPicPr>
          <p:nvPr/>
        </p:nvPicPr>
        <p:blipFill>
          <a:blip r:embed="rId2"/>
          <a:stretch>
            <a:fillRect/>
          </a:stretch>
        </p:blipFill>
        <p:spPr>
          <a:xfrm>
            <a:off x="461682" y="1053353"/>
            <a:ext cx="11228294" cy="5477435"/>
          </a:xfrm>
          <a:prstGeom prst="rect">
            <a:avLst/>
          </a:prstGeom>
          <a:solidFill>
            <a:schemeClr val="bg1">
              <a:alpha val="75000"/>
            </a:schemeClr>
          </a:solidFill>
        </p:spPr>
      </p:pic>
      <p:pic>
        <p:nvPicPr>
          <p:cNvPr id="15" name="Picture 14">
            <a:extLst>
              <a:ext uri="{FF2B5EF4-FFF2-40B4-BE49-F238E27FC236}">
                <a16:creationId xmlns:a16="http://schemas.microsoft.com/office/drawing/2014/main" id="{A7BF7AC1-91DB-F841-FC08-EDB3C9A9E635}"/>
              </a:ext>
            </a:extLst>
          </p:cNvPr>
          <p:cNvPicPr>
            <a:picLocks noChangeAspect="1"/>
          </p:cNvPicPr>
          <p:nvPr/>
        </p:nvPicPr>
        <p:blipFill>
          <a:blip r:embed="rId3"/>
          <a:stretch>
            <a:fillRect/>
          </a:stretch>
        </p:blipFill>
        <p:spPr>
          <a:xfrm>
            <a:off x="461682" y="605118"/>
            <a:ext cx="11228294" cy="6246531"/>
          </a:xfrm>
          <a:prstGeom prst="rect">
            <a:avLst/>
          </a:prstGeom>
        </p:spPr>
      </p:pic>
      <p:sp>
        <p:nvSpPr>
          <p:cNvPr id="4" name="Title 3">
            <a:extLst>
              <a:ext uri="{FF2B5EF4-FFF2-40B4-BE49-F238E27FC236}">
                <a16:creationId xmlns:a16="http://schemas.microsoft.com/office/drawing/2014/main" id="{0E971FBE-6B46-1549-5DE1-9C4B30ACE107}"/>
              </a:ext>
            </a:extLst>
          </p:cNvPr>
          <p:cNvSpPr>
            <a:spLocks noGrp="1"/>
          </p:cNvSpPr>
          <p:nvPr>
            <p:ph type="title"/>
          </p:nvPr>
        </p:nvSpPr>
        <p:spPr>
          <a:xfrm>
            <a:off x="461682" y="1007568"/>
            <a:ext cx="11228294" cy="390930"/>
          </a:xfrm>
          <a:solidFill>
            <a:srgbClr val="465359"/>
          </a:solidFill>
        </p:spPr>
        <p:txBody>
          <a:bodyPr>
            <a:normAutofit fontScale="90000"/>
          </a:bodyPr>
          <a:lstStyle/>
          <a:p>
            <a:r>
              <a:rPr lang="en-US" sz="2200" dirty="0">
                <a:solidFill>
                  <a:schemeClr val="bg1"/>
                </a:solidFill>
                <a:effectLst/>
                <a:ea typeface="Yu Mincho" panose="02020400000000000000" pitchFamily="18" charset="-128"/>
                <a:cs typeface="Times New Roman" panose="02020603050405020304" pitchFamily="18" charset="0"/>
              </a:rPr>
              <a:t>Specific data will be maintained through each stage of the process, including:</a:t>
            </a:r>
            <a:endParaRPr lang="en-US" sz="2200" dirty="0">
              <a:solidFill>
                <a:schemeClr val="bg1"/>
              </a:solidFill>
            </a:endParaRPr>
          </a:p>
        </p:txBody>
      </p:sp>
      <p:sp>
        <p:nvSpPr>
          <p:cNvPr id="8" name="TextBox 7">
            <a:extLst>
              <a:ext uri="{FF2B5EF4-FFF2-40B4-BE49-F238E27FC236}">
                <a16:creationId xmlns:a16="http://schemas.microsoft.com/office/drawing/2014/main" id="{14EE6CBF-FD6D-62F0-DFFB-E1C14AE50EB5}"/>
              </a:ext>
            </a:extLst>
          </p:cNvPr>
          <p:cNvSpPr txBox="1"/>
          <p:nvPr/>
        </p:nvSpPr>
        <p:spPr>
          <a:xfrm>
            <a:off x="701391" y="1887063"/>
            <a:ext cx="2503481" cy="3170099"/>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Project identification, registration and application information:</a:t>
            </a:r>
          </a:p>
          <a:p>
            <a:endParaRPr lang="en-US" sz="1200" dirty="0"/>
          </a:p>
          <a:p>
            <a:pPr marL="171450" indent="-171450">
              <a:buFont typeface="Arial" panose="020B0604020202020204" pitchFamily="34" charset="0"/>
              <a:buChar char="•"/>
            </a:pPr>
            <a:r>
              <a:rPr lang="en-US" sz="1200" dirty="0"/>
              <a:t>Project Name</a:t>
            </a:r>
          </a:p>
          <a:p>
            <a:pPr marL="171450" indent="-171450">
              <a:buFont typeface="Arial" panose="020B0604020202020204" pitchFamily="34" charset="0"/>
              <a:buChar char="•"/>
            </a:pPr>
            <a:r>
              <a:rPr lang="en-US" sz="1200" dirty="0"/>
              <a:t>Project Type/Category</a:t>
            </a:r>
          </a:p>
          <a:p>
            <a:pPr marL="171450" indent="-171450">
              <a:buFont typeface="Arial" panose="020B0604020202020204" pitchFamily="34" charset="0"/>
              <a:buChar char="•"/>
            </a:pPr>
            <a:r>
              <a:rPr lang="en-US" sz="1200" dirty="0"/>
              <a:t>Project Description</a:t>
            </a:r>
          </a:p>
          <a:p>
            <a:pPr marL="171450" indent="-171450">
              <a:buFont typeface="Arial" panose="020B0604020202020204" pitchFamily="34" charset="0"/>
              <a:buChar char="•"/>
            </a:pPr>
            <a:r>
              <a:rPr lang="en-US" sz="1200" dirty="0"/>
              <a:t>Project plan including a detailed budget and construction phases and/or milestones</a:t>
            </a:r>
          </a:p>
          <a:p>
            <a:pPr marL="171450" indent="-171450">
              <a:buFont typeface="Arial" panose="020B0604020202020204" pitchFamily="34" charset="0"/>
              <a:buChar char="•"/>
            </a:pPr>
            <a:r>
              <a:rPr lang="en-US" sz="1200" dirty="0"/>
              <a:t>Project expenditure verification – as money is transferred to the project, verify how the money was spent</a:t>
            </a:r>
          </a:p>
          <a:p>
            <a:pPr marL="171450"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3D973B26-AE70-36C1-4EE6-0DBC11B66DF0}"/>
              </a:ext>
            </a:extLst>
          </p:cNvPr>
          <p:cNvSpPr txBox="1"/>
          <p:nvPr/>
        </p:nvSpPr>
        <p:spPr>
          <a:xfrm>
            <a:off x="3452655" y="1884571"/>
            <a:ext cx="2503481" cy="3877985"/>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Existing Carbon Credits information: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Type</a:t>
            </a:r>
          </a:p>
          <a:p>
            <a:pPr marL="171450" indent="-171450">
              <a:buFont typeface="Arial" panose="020B0604020202020204" pitchFamily="34" charset="0"/>
              <a:buChar char="•"/>
            </a:pPr>
            <a:r>
              <a:rPr lang="en-US" sz="1200" dirty="0"/>
              <a:t>Serial number</a:t>
            </a:r>
          </a:p>
          <a:p>
            <a:pPr marL="171450" indent="-171450">
              <a:buFont typeface="Arial" panose="020B0604020202020204" pitchFamily="34" charset="0"/>
              <a:buChar char="•"/>
            </a:pPr>
            <a:r>
              <a:rPr lang="en-US" sz="1200" dirty="0"/>
              <a:t>Registration and verification organization</a:t>
            </a:r>
          </a:p>
          <a:p>
            <a:pPr marL="171450" indent="-171450">
              <a:buFont typeface="Arial" panose="020B0604020202020204" pitchFamily="34" charset="0"/>
              <a:buChar char="•"/>
            </a:pPr>
            <a:r>
              <a:rPr lang="en-US" sz="1200" dirty="0"/>
              <a:t>Project type within carbon credit industry</a:t>
            </a:r>
          </a:p>
          <a:p>
            <a:pPr marL="171450" indent="-171450">
              <a:buFont typeface="Arial" panose="020B0604020202020204" pitchFamily="34" charset="0"/>
              <a:buChar char="•"/>
            </a:pPr>
            <a:r>
              <a:rPr lang="en-US" sz="1200" dirty="0"/>
              <a:t>Credits verified and registered before issuance</a:t>
            </a:r>
          </a:p>
          <a:p>
            <a:pPr marL="171450" indent="-171450">
              <a:buFont typeface="Arial" panose="020B0604020202020204" pitchFamily="34" charset="0"/>
              <a:buChar char="•"/>
            </a:pPr>
            <a:r>
              <a:rPr lang="en-US" sz="1200" dirty="0"/>
              <a:t>Credits issued</a:t>
            </a:r>
          </a:p>
          <a:p>
            <a:pPr marL="171450" indent="-171450">
              <a:buFont typeface="Arial" panose="020B0604020202020204" pitchFamily="34" charset="0"/>
              <a:buChar char="•"/>
            </a:pPr>
            <a:r>
              <a:rPr lang="en-US" sz="1200" dirty="0"/>
              <a:t>Credits retired</a:t>
            </a:r>
          </a:p>
          <a:p>
            <a:pPr marL="171450" indent="-171450">
              <a:buFont typeface="Arial" panose="020B0604020202020204" pitchFamily="34" charset="0"/>
              <a:buChar char="•"/>
            </a:pPr>
            <a:r>
              <a:rPr lang="en-US" sz="1200" dirty="0"/>
              <a:t>Any other identifying information needed to verify with the registration organization</a:t>
            </a:r>
          </a:p>
          <a:p>
            <a:pPr marL="171450" indent="-171450">
              <a:buFont typeface="Arial" panose="020B0604020202020204" pitchFamily="34" charset="0"/>
              <a:buChar char="•"/>
            </a:pPr>
            <a:r>
              <a:rPr lang="en-US" sz="1200" dirty="0"/>
              <a:t>Value tracking of all Credits identified</a:t>
            </a:r>
          </a:p>
          <a:p>
            <a:pPr marL="171450" indent="-171450">
              <a:buFont typeface="Arial" panose="020B0604020202020204" pitchFamily="34" charset="0"/>
              <a:buChar char="•"/>
            </a:pPr>
            <a:endParaRPr lang="en-US" sz="1200" dirty="0"/>
          </a:p>
        </p:txBody>
      </p:sp>
      <p:sp>
        <p:nvSpPr>
          <p:cNvPr id="12" name="TextBox 11">
            <a:extLst>
              <a:ext uri="{FF2B5EF4-FFF2-40B4-BE49-F238E27FC236}">
                <a16:creationId xmlns:a16="http://schemas.microsoft.com/office/drawing/2014/main" id="{96AE5DCC-59FC-8C14-FF2B-267E820A1974}"/>
              </a:ext>
            </a:extLst>
          </p:cNvPr>
          <p:cNvSpPr txBox="1"/>
          <p:nvPr/>
        </p:nvSpPr>
        <p:spPr>
          <a:xfrm>
            <a:off x="6201325" y="1884571"/>
            <a:ext cx="2503481" cy="2215991"/>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Potential Carbon Credit creation:</a:t>
            </a:r>
          </a:p>
          <a:p>
            <a:endParaRPr lang="en-US" sz="1200" dirty="0"/>
          </a:p>
          <a:p>
            <a:pPr marL="171450" indent="-171450">
              <a:buFont typeface="Arial" panose="020B0604020202020204" pitchFamily="34" charset="0"/>
              <a:buChar char="•"/>
            </a:pPr>
            <a:r>
              <a:rPr lang="en-US" sz="1200" dirty="0"/>
              <a:t>Types of credits identified</a:t>
            </a:r>
          </a:p>
          <a:p>
            <a:pPr marL="171450" indent="-171450">
              <a:buFont typeface="Arial" panose="020B0604020202020204" pitchFamily="34" charset="0"/>
              <a:buChar char="•"/>
            </a:pPr>
            <a:r>
              <a:rPr lang="en-US" sz="1200" dirty="0"/>
              <a:t>Current value of each type</a:t>
            </a:r>
          </a:p>
          <a:p>
            <a:pPr marL="171450" indent="-171450">
              <a:buFont typeface="Arial" panose="020B0604020202020204" pitchFamily="34" charset="0"/>
              <a:buChar char="•"/>
            </a:pPr>
            <a:r>
              <a:rPr lang="en-US" sz="1200" dirty="0"/>
              <a:t>Number of credits that can be created of each type</a:t>
            </a:r>
          </a:p>
          <a:p>
            <a:pPr marL="171450" indent="-171450">
              <a:buFont typeface="Arial" panose="020B0604020202020204" pitchFamily="34" charset="0"/>
              <a:buChar char="•"/>
            </a:pPr>
            <a:r>
              <a:rPr lang="en-US" sz="1200" dirty="0"/>
              <a:t>Demand ranking of each type of carbon credit</a:t>
            </a:r>
          </a:p>
          <a:p>
            <a:pPr marL="171450" indent="-171450">
              <a:buFont typeface="Arial" panose="020B0604020202020204" pitchFamily="34" charset="0"/>
              <a:buChar char="•"/>
            </a:pPr>
            <a:endParaRPr lang="en-US" sz="1200" dirty="0"/>
          </a:p>
        </p:txBody>
      </p:sp>
      <p:sp>
        <p:nvSpPr>
          <p:cNvPr id="13" name="TextBox 12">
            <a:extLst>
              <a:ext uri="{FF2B5EF4-FFF2-40B4-BE49-F238E27FC236}">
                <a16:creationId xmlns:a16="http://schemas.microsoft.com/office/drawing/2014/main" id="{251F6D5E-CDCA-041C-2065-047CC310825B}"/>
              </a:ext>
            </a:extLst>
          </p:cNvPr>
          <p:cNvSpPr txBox="1"/>
          <p:nvPr/>
        </p:nvSpPr>
        <p:spPr>
          <a:xfrm>
            <a:off x="8949995" y="1884571"/>
            <a:ext cx="2503481" cy="2400657"/>
          </a:xfrm>
          <a:prstGeom prst="rect">
            <a:avLst/>
          </a:prstGeom>
          <a:solidFill>
            <a:schemeClr val="bg1">
              <a:alpha val="75000"/>
            </a:schemeClr>
          </a:solidFill>
        </p:spPr>
        <p:txBody>
          <a:bodyPr wrap="square" rtlCol="0">
            <a:spAutoFit/>
          </a:bodyPr>
          <a:lstStyle/>
          <a:p>
            <a:pPr algn="ctr"/>
            <a:endParaRPr lang="en-US" sz="1400" b="1" dirty="0"/>
          </a:p>
          <a:p>
            <a:pPr algn="ctr"/>
            <a:r>
              <a:rPr lang="en-US" sz="1400" b="1" dirty="0"/>
              <a:t>Funding plan and schedule from each funding source:</a:t>
            </a:r>
          </a:p>
          <a:p>
            <a:endParaRPr lang="en-US" sz="1200" dirty="0"/>
          </a:p>
          <a:p>
            <a:pPr marL="171450" indent="-171450">
              <a:buFont typeface="Arial" panose="020B0604020202020204" pitchFamily="34" charset="0"/>
              <a:buChar char="•"/>
            </a:pPr>
            <a:r>
              <a:rPr lang="en-US" sz="1200" dirty="0"/>
              <a:t>Each expenditure documented by category and what milestone it was applied to</a:t>
            </a:r>
          </a:p>
          <a:p>
            <a:pPr marL="171450" indent="-171450">
              <a:buFont typeface="Arial" panose="020B0604020202020204" pitchFamily="34" charset="0"/>
              <a:buChar char="•"/>
            </a:pPr>
            <a:r>
              <a:rPr lang="en-US" sz="1200" dirty="0"/>
              <a:t>Each milestone completed and record of what funding sources paid for each budget item identified</a:t>
            </a:r>
          </a:p>
          <a:p>
            <a:pPr marL="171450" indent="-171450">
              <a:buFont typeface="Arial" panose="020B0604020202020204" pitchFamily="34" charset="0"/>
              <a:buChar char="•"/>
            </a:pPr>
            <a:endParaRPr lang="en-US" sz="1200" b="1" dirty="0"/>
          </a:p>
        </p:txBody>
      </p:sp>
    </p:spTree>
    <p:extLst>
      <p:ext uri="{BB962C8B-B14F-4D97-AF65-F5344CB8AC3E}">
        <p14:creationId xmlns:p14="http://schemas.microsoft.com/office/powerpoint/2010/main" val="164900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C93B21-C9A8-5ED1-0C4D-CA75C5ED7FEF}"/>
              </a:ext>
            </a:extLst>
          </p:cNvPr>
          <p:cNvSpPr/>
          <p:nvPr/>
        </p:nvSpPr>
        <p:spPr>
          <a:xfrm>
            <a:off x="4240307" y="609600"/>
            <a:ext cx="7490012" cy="5818094"/>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E94C746-3809-26B6-C73F-B9412EF12515}"/>
              </a:ext>
            </a:extLst>
          </p:cNvPr>
          <p:cNvSpPr txBox="1">
            <a:spLocks/>
          </p:cNvSpPr>
          <p:nvPr/>
        </p:nvSpPr>
        <p:spPr>
          <a:xfrm>
            <a:off x="4563036" y="785541"/>
            <a:ext cx="6829776" cy="465035"/>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a:lnSpc>
                <a:spcPct val="107000"/>
              </a:lnSpc>
              <a:spcBef>
                <a:spcPts val="0"/>
              </a:spcBef>
              <a:spcAft>
                <a:spcPts val="0"/>
              </a:spcAft>
            </a:pPr>
            <a:r>
              <a:rPr lang="en-US" sz="2200" dirty="0">
                <a:solidFill>
                  <a:schemeClr val="bg1"/>
                </a:solidFill>
                <a:effectLst/>
                <a:ea typeface="Yu Mincho" panose="02020400000000000000" pitchFamily="18" charset="-128"/>
                <a:cs typeface="Times New Roman" panose="02020603050405020304" pitchFamily="18" charset="0"/>
              </a:rPr>
              <a:t>Additional functionality provided</a:t>
            </a:r>
          </a:p>
        </p:txBody>
      </p:sp>
      <p:sp>
        <p:nvSpPr>
          <p:cNvPr id="10" name="Text Placeholder 3">
            <a:extLst>
              <a:ext uri="{FF2B5EF4-FFF2-40B4-BE49-F238E27FC236}">
                <a16:creationId xmlns:a16="http://schemas.microsoft.com/office/drawing/2014/main" id="{C9369910-DC3A-3CEC-5945-E7B24752A33F}"/>
              </a:ext>
            </a:extLst>
          </p:cNvPr>
          <p:cNvSpPr txBox="1">
            <a:spLocks/>
          </p:cNvSpPr>
          <p:nvPr/>
        </p:nvSpPr>
        <p:spPr>
          <a:xfrm>
            <a:off x="4504766" y="1465729"/>
            <a:ext cx="6888046" cy="4536142"/>
          </a:xfrm>
          <a:prstGeom prst="rect">
            <a:avLst/>
          </a:prstGeom>
        </p:spPr>
        <p:txBody>
          <a:bodyP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On the blockchain for each project there will be a pointer to off-chain data stored in distributed data storage that references the above list of data.</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Reference to a wallet that contains NFT wrapping credits that are approved, and verified so that they can be sold and monetized, those NFT tokens will automatically convert to </a:t>
            </a:r>
            <a:r>
              <a:rPr lang="en-US" sz="1200" dirty="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FlowCarbon</a:t>
            </a: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tokens containing the Fungible carbon credits when the Credits have been issued and the actual Carbon has been offset successfully.</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All Carbon credit will be tracked and tied to the actual project that created them verifying the actual offsets.</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Reference to all Audit/Verification Inspection events.</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An online Marketplace will evolve to the point that potential projects can apply, and through the process produce more Carbon Credits that will create NFT’s of the pre-issued credits.  Those credits will then automatically turn into </a:t>
            </a:r>
            <a:r>
              <a:rPr lang="en-US" sz="1200" dirty="0" err="1">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FlowCcarbon</a:t>
            </a: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 tokens.  Online transactions will be available so that participants can purchase, sell and trade their Carbon NFTs and Tokens directly from the website.</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A viewing mechanism that pulls the references from the blockchain and allows total transparency to all of the above listed information will be developed and evolve over time.</a:t>
            </a:r>
          </a:p>
          <a:p>
            <a:pPr>
              <a:lnSpc>
                <a:spcPct val="107000"/>
              </a:lnSpc>
              <a:spcBef>
                <a:spcPts val="0"/>
              </a:spcBef>
              <a:spcAft>
                <a:spcPts val="0"/>
              </a:spcAft>
              <a:buClr>
                <a:schemeClr val="bg1"/>
              </a:buClr>
              <a:buFont typeface="Arial" panose="020B0604020202020204" pitchFamily="34" charset="0"/>
              <a:buChar char="•"/>
            </a:pP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Bef>
                <a:spcPts val="0"/>
              </a:spcBef>
              <a:spcAft>
                <a:spcPts val="0"/>
              </a:spcAft>
              <a:buClr>
                <a:schemeClr val="bg1"/>
              </a:buClr>
              <a:buFont typeface="Arial" panose="020B0604020202020204" pitchFamily="34" charset="0"/>
              <a:buChar char="•"/>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We will add the ability to mark carbon credits as issued, whether retired or not.  These issued credits will represent actual, verified offsets that have, in fact, occurred and are responsible for actual project funding.  That makes a difference one project at a time.</a:t>
            </a:r>
          </a:p>
          <a:p>
            <a:endParaRPr lang="en-US" sz="800" dirty="0">
              <a:solidFill>
                <a:schemeClr val="bg1"/>
              </a:solidFill>
            </a:endParaRPr>
          </a:p>
        </p:txBody>
      </p:sp>
      <p:pic>
        <p:nvPicPr>
          <p:cNvPr id="13" name="Picture 12">
            <a:extLst>
              <a:ext uri="{FF2B5EF4-FFF2-40B4-BE49-F238E27FC236}">
                <a16:creationId xmlns:a16="http://schemas.microsoft.com/office/drawing/2014/main" id="{851A55A4-D1AD-2D83-755D-318912999930}"/>
              </a:ext>
            </a:extLst>
          </p:cNvPr>
          <p:cNvPicPr>
            <a:picLocks noChangeAspect="1"/>
          </p:cNvPicPr>
          <p:nvPr/>
        </p:nvPicPr>
        <p:blipFill>
          <a:blip r:embed="rId2"/>
          <a:stretch>
            <a:fillRect/>
          </a:stretch>
        </p:blipFill>
        <p:spPr>
          <a:xfrm>
            <a:off x="503424" y="645460"/>
            <a:ext cx="3647235" cy="5782234"/>
          </a:xfrm>
          <a:prstGeom prst="rect">
            <a:avLst/>
          </a:prstGeom>
        </p:spPr>
      </p:pic>
      <p:sp>
        <p:nvSpPr>
          <p:cNvPr id="17" name="Rectangle 16">
            <a:extLst>
              <a:ext uri="{FF2B5EF4-FFF2-40B4-BE49-F238E27FC236}">
                <a16:creationId xmlns:a16="http://schemas.microsoft.com/office/drawing/2014/main" id="{CEB643D2-3800-A56C-306D-B61DF8267F9E}"/>
              </a:ext>
            </a:extLst>
          </p:cNvPr>
          <p:cNvSpPr/>
          <p:nvPr/>
        </p:nvSpPr>
        <p:spPr>
          <a:xfrm>
            <a:off x="503424" y="3935506"/>
            <a:ext cx="3647235" cy="676835"/>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6C805-E51B-5D32-E9D9-7A770D50C954}"/>
              </a:ext>
            </a:extLst>
          </p:cNvPr>
          <p:cNvPicPr>
            <a:picLocks noChangeAspect="1"/>
          </p:cNvPicPr>
          <p:nvPr/>
        </p:nvPicPr>
        <p:blipFill>
          <a:blip r:embed="rId3"/>
          <a:stretch>
            <a:fillRect/>
          </a:stretch>
        </p:blipFill>
        <p:spPr>
          <a:xfrm>
            <a:off x="799188" y="3989195"/>
            <a:ext cx="3112024" cy="564876"/>
          </a:xfrm>
          <a:prstGeom prst="rect">
            <a:avLst/>
          </a:prstGeom>
        </p:spPr>
      </p:pic>
    </p:spTree>
    <p:extLst>
      <p:ext uri="{BB962C8B-B14F-4D97-AF65-F5344CB8AC3E}">
        <p14:creationId xmlns:p14="http://schemas.microsoft.com/office/powerpoint/2010/main" val="75116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4863031-A076-3980-88AB-06425661381F}"/>
              </a:ext>
            </a:extLst>
          </p:cNvPr>
          <p:cNvSpPr txBox="1">
            <a:spLocks/>
          </p:cNvSpPr>
          <p:nvPr/>
        </p:nvSpPr>
        <p:spPr>
          <a:xfrm>
            <a:off x="581192" y="573128"/>
            <a:ext cx="3435102" cy="502637"/>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ja-JP" sz="2200" dirty="0"/>
              <a:t>deliverables</a:t>
            </a:r>
          </a:p>
        </p:txBody>
      </p:sp>
      <p:sp>
        <p:nvSpPr>
          <p:cNvPr id="11" name="Text Placeholder 3">
            <a:extLst>
              <a:ext uri="{FF2B5EF4-FFF2-40B4-BE49-F238E27FC236}">
                <a16:creationId xmlns:a16="http://schemas.microsoft.com/office/drawing/2014/main" id="{377B094A-1558-A6B8-861D-0CDF4106EE2E}"/>
              </a:ext>
            </a:extLst>
          </p:cNvPr>
          <p:cNvSpPr txBox="1">
            <a:spLocks/>
          </p:cNvSpPr>
          <p:nvPr/>
        </p:nvSpPr>
        <p:spPr>
          <a:xfrm>
            <a:off x="581191" y="1173677"/>
            <a:ext cx="3435101" cy="3737955"/>
          </a:xfrm>
          <a:prstGeom prst="rect">
            <a:avLst/>
          </a:prstGeom>
        </p:spPr>
        <p:txBody>
          <a:bodyPr>
            <a:normAutofit fontScale="6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All of the above will give a verified view of actual events associated with each renewable project through its entire life cycle.  The data will be stored on the blockchain and in distributed storage.  </a:t>
            </a:r>
          </a:p>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The </a:t>
            </a:r>
            <a:r>
              <a:rPr lang="en-US" sz="1900" dirty="0" err="1">
                <a:solidFill>
                  <a:srgbClr val="465359"/>
                </a:solidFill>
                <a:effectLst/>
                <a:latin typeface="Calibri" panose="020F0502020204030204" pitchFamily="34" charset="0"/>
                <a:ea typeface="Yu Mincho" panose="02020400000000000000" pitchFamily="18" charset="-128"/>
                <a:cs typeface="Times New Roman" panose="02020603050405020304" pitchFamily="18" charset="0"/>
              </a:rPr>
              <a:t>rProFund</a:t>
            </a: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 project will bring transparency to the funding and results of renewable projects by verifying that funds from the original sale of carbon credits are actually used for their intended purpose . . . achieving a ton of carbon offset.  </a:t>
            </a:r>
          </a:p>
          <a:p>
            <a:pPr marL="0" indent="0">
              <a:buNone/>
            </a:pPr>
            <a:r>
              <a:rPr lang="en-US" sz="1900" dirty="0" err="1">
                <a:solidFill>
                  <a:srgbClr val="465359"/>
                </a:solidFill>
                <a:latin typeface="Calibri" panose="020F0502020204030204" pitchFamily="34" charset="0"/>
                <a:ea typeface="Yu Mincho" panose="02020400000000000000" pitchFamily="18" charset="-128"/>
                <a:cs typeface="Times New Roman" panose="02020603050405020304" pitchFamily="18" charset="0"/>
              </a:rPr>
              <a:t>rProFund</a:t>
            </a:r>
            <a:r>
              <a:rPr lang="en-US" sz="1900" dirty="0">
                <a:solidFill>
                  <a:srgbClr val="71B9E4"/>
                </a:solidFill>
                <a:latin typeface="Calibri" panose="020F0502020204030204" pitchFamily="34" charset="0"/>
                <a:ea typeface="Yu Mincho" panose="02020400000000000000" pitchFamily="18" charset="-128"/>
                <a:cs typeface="Times New Roman" panose="02020603050405020304" pitchFamily="18" charset="0"/>
              </a:rPr>
              <a:t> will also </a:t>
            </a: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deliver the ability for grant issuers and private funders to view this same validated status and verification data through human-friendly user interfaces.  Everyday people will be able to participate from their mobile devices and also feel that they are making a difference.</a:t>
            </a:r>
          </a:p>
          <a:p>
            <a:pPr marL="0" indent="0">
              <a:buNone/>
            </a:pPr>
            <a:r>
              <a:rPr lang="en-US" sz="1900" dirty="0">
                <a:solidFill>
                  <a:srgbClr val="71B9E4"/>
                </a:solidFill>
                <a:effectLst/>
                <a:latin typeface="Calibri" panose="020F0502020204030204" pitchFamily="34" charset="0"/>
                <a:ea typeface="Yu Mincho" panose="02020400000000000000" pitchFamily="18" charset="-128"/>
                <a:cs typeface="Times New Roman" panose="02020603050405020304" pitchFamily="18" charset="0"/>
              </a:rPr>
              <a:t>All Carbon credits will be capable of being burned and act as an offset for everyone involved in the entire process, including individuals offsetting their personal carbon footprint.</a:t>
            </a:r>
          </a:p>
          <a:p>
            <a:pPr marL="0" indent="0">
              <a:buNone/>
            </a:pPr>
            <a:endParaRPr lang="en-US" dirty="0"/>
          </a:p>
        </p:txBody>
      </p:sp>
      <p:pic>
        <p:nvPicPr>
          <p:cNvPr id="3" name="Picture 2">
            <a:extLst>
              <a:ext uri="{FF2B5EF4-FFF2-40B4-BE49-F238E27FC236}">
                <a16:creationId xmlns:a16="http://schemas.microsoft.com/office/drawing/2014/main" id="{538DD030-2F6E-F739-E8C7-F166764D5945}"/>
              </a:ext>
            </a:extLst>
          </p:cNvPr>
          <p:cNvPicPr>
            <a:picLocks noChangeAspect="1"/>
          </p:cNvPicPr>
          <p:nvPr/>
        </p:nvPicPr>
        <p:blipFill>
          <a:blip r:embed="rId2"/>
          <a:stretch>
            <a:fillRect/>
          </a:stretch>
        </p:blipFill>
        <p:spPr>
          <a:xfrm>
            <a:off x="4255168" y="774032"/>
            <a:ext cx="7471611" cy="5638800"/>
          </a:xfrm>
          <a:prstGeom prst="rect">
            <a:avLst/>
          </a:prstGeom>
        </p:spPr>
      </p:pic>
      <p:grpSp>
        <p:nvGrpSpPr>
          <p:cNvPr id="13" name="Group 12">
            <a:extLst>
              <a:ext uri="{FF2B5EF4-FFF2-40B4-BE49-F238E27FC236}">
                <a16:creationId xmlns:a16="http://schemas.microsoft.com/office/drawing/2014/main" id="{1AB664DF-FC7B-241C-AE22-23CE9B3E9C09}"/>
              </a:ext>
            </a:extLst>
          </p:cNvPr>
          <p:cNvGrpSpPr/>
          <p:nvPr/>
        </p:nvGrpSpPr>
        <p:grpSpPr>
          <a:xfrm>
            <a:off x="581191" y="5464578"/>
            <a:ext cx="3924482" cy="695101"/>
            <a:chOff x="402803" y="5397284"/>
            <a:chExt cx="3924482" cy="695101"/>
          </a:xfrm>
        </p:grpSpPr>
        <p:sp>
          <p:nvSpPr>
            <p:cNvPr id="17" name="Text Placeholder 3">
              <a:extLst>
                <a:ext uri="{FF2B5EF4-FFF2-40B4-BE49-F238E27FC236}">
                  <a16:creationId xmlns:a16="http://schemas.microsoft.com/office/drawing/2014/main" id="{D1C8B51D-C06A-3495-3B43-1D9853DDAB27}"/>
                </a:ext>
              </a:extLst>
            </p:cNvPr>
            <p:cNvSpPr txBox="1">
              <a:spLocks/>
            </p:cNvSpPr>
            <p:nvPr/>
          </p:nvSpPr>
          <p:spPr>
            <a:xfrm rot="20806264">
              <a:off x="402803" y="5397284"/>
              <a:ext cx="3031852" cy="502636"/>
            </a:xfrm>
            <a:prstGeom prst="rect">
              <a:avLst/>
            </a:prstGeom>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600" dirty="0">
                  <a:solidFill>
                    <a:schemeClr val="bg1"/>
                  </a:solidFill>
                  <a:latin typeface="Aisyah" pitchFamily="2" charset="0"/>
                  <a:ea typeface="Yu Mincho" panose="02020400000000000000" pitchFamily="18" charset="-128"/>
                  <a:cs typeface="Times New Roman" panose="02020603050405020304" pitchFamily="18" charset="0"/>
                </a:rPr>
                <a:t>A better environment</a:t>
              </a:r>
            </a:p>
            <a:p>
              <a:endParaRPr lang="en-US" sz="1050" dirty="0">
                <a:solidFill>
                  <a:schemeClr val="bg1"/>
                </a:solidFill>
              </a:endParaRPr>
            </a:p>
          </p:txBody>
        </p:sp>
        <p:sp>
          <p:nvSpPr>
            <p:cNvPr id="18" name="Text Placeholder 3">
              <a:extLst>
                <a:ext uri="{FF2B5EF4-FFF2-40B4-BE49-F238E27FC236}">
                  <a16:creationId xmlns:a16="http://schemas.microsoft.com/office/drawing/2014/main" id="{E492CD65-8D73-5FA7-B8B4-B5670162F52F}"/>
                </a:ext>
              </a:extLst>
            </p:cNvPr>
            <p:cNvSpPr txBox="1">
              <a:spLocks/>
            </p:cNvSpPr>
            <p:nvPr/>
          </p:nvSpPr>
          <p:spPr>
            <a:xfrm rot="20676955">
              <a:off x="1295433" y="5589749"/>
              <a:ext cx="3031852" cy="502636"/>
            </a:xfrm>
            <a:prstGeom prst="rect">
              <a:avLst/>
            </a:prstGeom>
          </p:spPr>
          <p:txBody>
            <a:bodyP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600" dirty="0">
                  <a:solidFill>
                    <a:schemeClr val="bg1"/>
                  </a:solidFill>
                  <a:latin typeface="Aisyah" pitchFamily="2" charset="0"/>
                  <a:ea typeface="Yu Mincho" panose="02020400000000000000" pitchFamily="18" charset="-128"/>
                  <a:cs typeface="Times New Roman" panose="02020603050405020304" pitchFamily="18" charset="0"/>
                </a:rPr>
                <a:t>through technology</a:t>
              </a:r>
            </a:p>
            <a:p>
              <a:endParaRPr lang="en-US" sz="2000" dirty="0">
                <a:solidFill>
                  <a:schemeClr val="bg1"/>
                </a:solidFill>
              </a:endParaRPr>
            </a:p>
          </p:txBody>
        </p:sp>
      </p:grpSp>
    </p:spTree>
    <p:extLst>
      <p:ext uri="{BB962C8B-B14F-4D97-AF65-F5344CB8AC3E}">
        <p14:creationId xmlns:p14="http://schemas.microsoft.com/office/powerpoint/2010/main" val="171236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09CDD50-0B7D-F01E-EF3C-ACD4D463AE14}"/>
              </a:ext>
            </a:extLst>
          </p:cNvPr>
          <p:cNvSpPr txBox="1">
            <a:spLocks/>
          </p:cNvSpPr>
          <p:nvPr/>
        </p:nvSpPr>
        <p:spPr>
          <a:xfrm>
            <a:off x="4271157" y="729658"/>
            <a:ext cx="7339651" cy="434124"/>
          </a:xfrm>
          <a:prstGeom prst="rect">
            <a:avLst/>
          </a:prstGeom>
        </p:spPr>
        <p:txBody>
          <a:bodyP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a:t>Projects in process</a:t>
            </a:r>
          </a:p>
        </p:txBody>
      </p:sp>
      <p:sp>
        <p:nvSpPr>
          <p:cNvPr id="12" name="Content Placeholder 2">
            <a:extLst>
              <a:ext uri="{FF2B5EF4-FFF2-40B4-BE49-F238E27FC236}">
                <a16:creationId xmlns:a16="http://schemas.microsoft.com/office/drawing/2014/main" id="{22EB2AB8-7C7C-A23D-9B9C-453293024B8D}"/>
              </a:ext>
            </a:extLst>
          </p:cNvPr>
          <p:cNvSpPr txBox="1">
            <a:spLocks/>
          </p:cNvSpPr>
          <p:nvPr/>
        </p:nvSpPr>
        <p:spPr>
          <a:xfrm>
            <a:off x="4271157" y="1163782"/>
            <a:ext cx="7339651" cy="3487387"/>
          </a:xfrm>
          <a:prstGeom prst="rect">
            <a:avLst/>
          </a:prstGeom>
        </p:spPr>
        <p:txBody>
          <a:bodyPr>
            <a:normAutofit fontScale="70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err="1">
                <a:solidFill>
                  <a:schemeClr val="bg2">
                    <a:lumMod val="75000"/>
                  </a:schemeClr>
                </a:solidFill>
              </a:rPr>
              <a:t>rProFund</a:t>
            </a:r>
            <a:r>
              <a:rPr lang="en-US" dirty="0"/>
              <a:t> is a tool.  The real life projects to be funded and managed using this tool are a set of facilities to be built in California.  We have exclusive rights to patented technology and have built 2 prototype plants, both of which are running successfully.</a:t>
            </a:r>
          </a:p>
          <a:p>
            <a:pPr marL="0" indent="0">
              <a:buFont typeface="Wingdings 2" panose="05020102010507070707" pitchFamily="18" charset="2"/>
              <a:buNone/>
            </a:pPr>
            <a:r>
              <a:rPr lang="en-US" dirty="0"/>
              <a:t>The first plant is owned by the client who commissioned it and is digesting landfill material, producing its own electricity to power itself and has multiple income streams.  This type of plant will be mandated by the State of California going forward.  California believes they will need 30 to 40 plants in the near future. </a:t>
            </a:r>
          </a:p>
          <a:p>
            <a:pPr marL="0" indent="0">
              <a:buFont typeface="Wingdings 2" panose="05020102010507070707" pitchFamily="18" charset="2"/>
              <a:buNone/>
            </a:pPr>
            <a:r>
              <a:rPr lang="en-US" dirty="0"/>
              <a:t>The second plant is a waste wood processing plant that produces bio-oil and bio-char through pyrolysis.  The oil will be turned into jet fuel eventually. However, immediate plans are to produce smoke flavoring for cooking in response to a client request.  This plant also produces its own electricity resulting in a zero cost for fuel.  To date, all build costs for this plant have been funded through government grants.  The anticipated plant expansion will be 50% funded by grants.  The other 50% is expected to be funded through the sale of carbon credits combined with some sort of debt funding.  </a:t>
            </a:r>
          </a:p>
          <a:p>
            <a:pPr marL="0" indent="0">
              <a:buFont typeface="Wingdings 2" panose="05020102010507070707" pitchFamily="18" charset="2"/>
              <a:buNone/>
            </a:pPr>
            <a:r>
              <a:rPr lang="en-US" dirty="0"/>
              <a:t>In addition to these two plants, there are at least 3 other projects in the pipeline that will have a huge impact on climate change.</a:t>
            </a:r>
          </a:p>
          <a:p>
            <a:pPr marL="0" indent="0">
              <a:buFont typeface="Wingdings 2" panose="05020102010507070707" pitchFamily="18" charset="2"/>
              <a:buNone/>
            </a:pPr>
            <a:r>
              <a:rPr lang="en-US" dirty="0" err="1"/>
              <a:t>FlowCarbon</a:t>
            </a:r>
            <a:r>
              <a:rPr lang="en-US" dirty="0"/>
              <a:t> has agreed to work together in the areas of documentation and evaluation in order to help bring these projects to fruition more quickly.</a:t>
            </a:r>
          </a:p>
          <a:p>
            <a:pPr marL="0" indent="0">
              <a:buFont typeface="Wingdings 2" panose="05020102010507070707" pitchFamily="18" charset="2"/>
              <a:buNone/>
            </a:pPr>
            <a:r>
              <a:rPr lang="en-US" dirty="0"/>
              <a:t>These projects and many others like them will benefit tremendously from the </a:t>
            </a:r>
            <a:r>
              <a:rPr lang="en-US" dirty="0" err="1"/>
              <a:t>rProFund</a:t>
            </a:r>
            <a:r>
              <a:rPr lang="en-US" dirty="0"/>
              <a:t> project.</a:t>
            </a:r>
          </a:p>
        </p:txBody>
      </p:sp>
      <p:sp>
        <p:nvSpPr>
          <p:cNvPr id="13" name="TextBox 12">
            <a:extLst>
              <a:ext uri="{FF2B5EF4-FFF2-40B4-BE49-F238E27FC236}">
                <a16:creationId xmlns:a16="http://schemas.microsoft.com/office/drawing/2014/main" id="{C034BC25-E0A8-CA08-6C2D-14BB9033D433}"/>
              </a:ext>
            </a:extLst>
          </p:cNvPr>
          <p:cNvSpPr txBox="1"/>
          <p:nvPr/>
        </p:nvSpPr>
        <p:spPr>
          <a:xfrm>
            <a:off x="7909490" y="5460603"/>
            <a:ext cx="2462419" cy="923330"/>
          </a:xfrm>
          <a:prstGeom prst="rect">
            <a:avLst/>
          </a:prstGeom>
          <a:noFill/>
        </p:spPr>
        <p:txBody>
          <a:bodyPr wrap="square" rtlCol="0">
            <a:spAutoFit/>
          </a:bodyPr>
          <a:lstStyle/>
          <a:p>
            <a:r>
              <a:rPr lang="en-US" dirty="0">
                <a:solidFill>
                  <a:schemeClr val="bg1"/>
                </a:solidFill>
              </a:rPr>
              <a:t>Richard Bell    </a:t>
            </a:r>
          </a:p>
          <a:p>
            <a:r>
              <a:rPr lang="en-US" dirty="0">
                <a:solidFill>
                  <a:schemeClr val="bg1"/>
                </a:solidFill>
                <a:hlinkClick r:id="rId2"/>
              </a:rPr>
              <a:t>rwbell900@gmail.com</a:t>
            </a:r>
            <a:endParaRPr lang="en-US" dirty="0">
              <a:solidFill>
                <a:schemeClr val="bg1"/>
              </a:solidFill>
            </a:endParaRPr>
          </a:p>
          <a:p>
            <a:r>
              <a:rPr lang="en-US" dirty="0">
                <a:solidFill>
                  <a:schemeClr val="bg1"/>
                </a:solidFill>
              </a:rPr>
              <a:t>                  </a:t>
            </a:r>
          </a:p>
        </p:txBody>
      </p:sp>
      <p:pic>
        <p:nvPicPr>
          <p:cNvPr id="14" name="Picture 13">
            <a:extLst>
              <a:ext uri="{FF2B5EF4-FFF2-40B4-BE49-F238E27FC236}">
                <a16:creationId xmlns:a16="http://schemas.microsoft.com/office/drawing/2014/main" id="{3018C9B0-B6F7-D763-63E4-38E49B44AF43}"/>
              </a:ext>
            </a:extLst>
          </p:cNvPr>
          <p:cNvPicPr>
            <a:picLocks noChangeAspect="1"/>
          </p:cNvPicPr>
          <p:nvPr/>
        </p:nvPicPr>
        <p:blipFill>
          <a:blip r:embed="rId3"/>
          <a:stretch>
            <a:fillRect/>
          </a:stretch>
        </p:blipFill>
        <p:spPr>
          <a:xfrm>
            <a:off x="710420" y="5403998"/>
            <a:ext cx="4035560" cy="880874"/>
          </a:xfrm>
          <a:prstGeom prst="rect">
            <a:avLst/>
          </a:prstGeom>
        </p:spPr>
      </p:pic>
      <p:pic>
        <p:nvPicPr>
          <p:cNvPr id="15" name="Picture 14">
            <a:extLst>
              <a:ext uri="{FF2B5EF4-FFF2-40B4-BE49-F238E27FC236}">
                <a16:creationId xmlns:a16="http://schemas.microsoft.com/office/drawing/2014/main" id="{8FAA975B-A333-589B-3D51-D4D3DB62688C}"/>
              </a:ext>
            </a:extLst>
          </p:cNvPr>
          <p:cNvPicPr>
            <a:picLocks noChangeAspect="1"/>
          </p:cNvPicPr>
          <p:nvPr/>
        </p:nvPicPr>
        <p:blipFill>
          <a:blip r:embed="rId4"/>
          <a:stretch>
            <a:fillRect/>
          </a:stretch>
        </p:blipFill>
        <p:spPr>
          <a:xfrm>
            <a:off x="10661943" y="5352544"/>
            <a:ext cx="861061" cy="829057"/>
          </a:xfrm>
          <a:prstGeom prst="rect">
            <a:avLst/>
          </a:prstGeom>
        </p:spPr>
      </p:pic>
      <p:pic>
        <p:nvPicPr>
          <p:cNvPr id="20" name="Picture 19">
            <a:extLst>
              <a:ext uri="{FF2B5EF4-FFF2-40B4-BE49-F238E27FC236}">
                <a16:creationId xmlns:a16="http://schemas.microsoft.com/office/drawing/2014/main" id="{51040CA5-CD60-FD2E-C256-BDB8F3195CAE}"/>
              </a:ext>
            </a:extLst>
          </p:cNvPr>
          <p:cNvPicPr>
            <a:picLocks noChangeAspect="1"/>
          </p:cNvPicPr>
          <p:nvPr/>
        </p:nvPicPr>
        <p:blipFill>
          <a:blip r:embed="rId5"/>
          <a:stretch>
            <a:fillRect/>
          </a:stretch>
        </p:blipFill>
        <p:spPr>
          <a:xfrm>
            <a:off x="461146" y="852418"/>
            <a:ext cx="3675426" cy="3707708"/>
          </a:xfrm>
          <a:prstGeom prst="rect">
            <a:avLst/>
          </a:prstGeom>
        </p:spPr>
      </p:pic>
      <p:pic>
        <p:nvPicPr>
          <p:cNvPr id="22" name="Picture 21">
            <a:extLst>
              <a:ext uri="{FF2B5EF4-FFF2-40B4-BE49-F238E27FC236}">
                <a16:creationId xmlns:a16="http://schemas.microsoft.com/office/drawing/2014/main" id="{84CA2AAA-ADF9-DBB7-C5A8-E3260D2CA8D7}"/>
              </a:ext>
            </a:extLst>
          </p:cNvPr>
          <p:cNvPicPr>
            <a:picLocks noChangeAspect="1"/>
          </p:cNvPicPr>
          <p:nvPr/>
        </p:nvPicPr>
        <p:blipFill>
          <a:blip r:embed="rId6"/>
          <a:stretch>
            <a:fillRect/>
          </a:stretch>
        </p:blipFill>
        <p:spPr>
          <a:xfrm>
            <a:off x="461147" y="852418"/>
            <a:ext cx="3675426" cy="3707708"/>
          </a:xfrm>
          <a:prstGeom prst="rect">
            <a:avLst/>
          </a:prstGeom>
        </p:spPr>
      </p:pic>
    </p:spTree>
    <p:extLst>
      <p:ext uri="{BB962C8B-B14F-4D97-AF65-F5344CB8AC3E}">
        <p14:creationId xmlns:p14="http://schemas.microsoft.com/office/powerpoint/2010/main" val="1730112075"/>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{FD709073-F0DF-47F3-BD4A-36356AD29C4A}tf56535239_win32</Template>
  <TotalTime>9765</TotalTime>
  <Words>1136</Words>
  <Application>Microsoft Office PowerPoint</Application>
  <PresentationFormat>Widescreen</PresentationFormat>
  <Paragraphs>75</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Aisyah</vt:lpstr>
      <vt:lpstr>Arial</vt:lpstr>
      <vt:lpstr>Avenir Next LT Pro Light</vt:lpstr>
      <vt:lpstr>Calibri</vt:lpstr>
      <vt:lpstr>Franklin Gothic Book</vt:lpstr>
      <vt:lpstr>Franklin Gothic Demi</vt:lpstr>
      <vt:lpstr>Wingdings 2</vt:lpstr>
      <vt:lpstr>DividendVTI</vt:lpstr>
      <vt:lpstr>       renewables project funding &amp; MANAGEMENT</vt:lpstr>
      <vt:lpstr>OVERVIEW</vt:lpstr>
      <vt:lpstr>Funding mechanisms</vt:lpstr>
      <vt:lpstr>Specific data will be maintained through each stage of the process, including: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renewables project funding &amp; MANAGEMENT</dc:title>
  <dc:creator>Doug Dawkins</dc:creator>
  <cp:lastModifiedBy>Richard Bell</cp:lastModifiedBy>
  <cp:revision>4</cp:revision>
  <dcterms:created xsi:type="dcterms:W3CDTF">2022-06-24T10:43:53Z</dcterms:created>
  <dcterms:modified xsi:type="dcterms:W3CDTF">2022-07-01T08:38:48Z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